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2" r:id="rId3"/>
    <p:sldId id="276" r:id="rId4"/>
    <p:sldId id="282" r:id="rId5"/>
    <p:sldId id="283" r:id="rId6"/>
    <p:sldId id="285" r:id="rId7"/>
    <p:sldId id="284" r:id="rId8"/>
    <p:sldId id="279" r:id="rId9"/>
    <p:sldId id="277" r:id="rId10"/>
    <p:sldId id="280" r:id="rId11"/>
    <p:sldId id="28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89" d="100"/>
          <a:sy n="89" d="100"/>
        </p:scale>
        <p:origin x="16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0A4C43-3F68-4740-A38D-2D96FF4FE646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EA49D6-130B-E442-AA51-830BA21B5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295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871669-0B60-084C-A8AC-E6DC1EA6EC19}" type="datetimeFigureOut">
              <a:rPr lang="en-US" smtClean="0"/>
              <a:t>9/5/19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3553B-D63A-4947-B40F-9A4437EC7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374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297" y="1902372"/>
            <a:ext cx="10447282" cy="2072782"/>
          </a:xfrm>
        </p:spPr>
        <p:txBody>
          <a:bodyPr>
            <a:normAutofit/>
          </a:bodyPr>
          <a:lstStyle/>
          <a:p>
            <a:r>
              <a:rPr lang="en-US" dirty="0"/>
              <a:t>Benjamin of </a:t>
            </a:r>
            <a:r>
              <a:rPr lang="en-US" dirty="0" err="1"/>
              <a:t>Tudela</a:t>
            </a:r>
            <a:br>
              <a:rPr lang="en-US" dirty="0"/>
            </a:br>
            <a:r>
              <a:rPr lang="en-US" i="1" dirty="0"/>
              <a:t>Itinerary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938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First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3903" y="2096064"/>
            <a:ext cx="7914290" cy="36951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the late 1160s, Benjamin of </a:t>
            </a:r>
            <a:r>
              <a:rPr lang="en-US" dirty="0" err="1"/>
              <a:t>Tudela</a:t>
            </a:r>
            <a:r>
              <a:rPr lang="en-US" dirty="0"/>
              <a:t> wrote a description of his travels to Jewish communities called the </a:t>
            </a:r>
            <a:r>
              <a:rPr lang="en-US" i="1" dirty="0"/>
              <a:t>Itinerary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94826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First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3903" y="2096064"/>
            <a:ext cx="7914290" cy="36951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Benjamin of </a:t>
            </a:r>
            <a:r>
              <a:rPr lang="en-US" dirty="0" err="1"/>
              <a:t>Tudela’s</a:t>
            </a:r>
            <a:r>
              <a:rPr lang="en-US" dirty="0"/>
              <a:t> </a:t>
            </a:r>
            <a:r>
              <a:rPr lang="en-US" i="1" dirty="0"/>
              <a:t>Itinerary</a:t>
            </a:r>
            <a:r>
              <a:rPr lang="en-US" dirty="0"/>
              <a:t>, a travelogue of his travels around the Mediterranean in the late 1160s, attempts to describe the peoples and stories of the cities he visits.</a:t>
            </a:r>
          </a:p>
        </p:txBody>
      </p:sp>
    </p:spTree>
    <p:extLst>
      <p:ext uri="{BB962C8B-B14F-4D97-AF65-F5344CB8AC3E}">
        <p14:creationId xmlns:p14="http://schemas.microsoft.com/office/powerpoint/2010/main" val="2889571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51562" y="475003"/>
            <a:ext cx="6252518" cy="114359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Benjamin of </a:t>
            </a:r>
            <a:r>
              <a:rPr lang="en-US" cap="none" dirty="0" err="1"/>
              <a:t>Tudela</a:t>
            </a:r>
            <a:endParaRPr lang="en-US" cap="none" dirty="0"/>
          </a:p>
          <a:p>
            <a:r>
              <a:rPr lang="en-US" cap="none" dirty="0"/>
              <a:t>(fl. 12</a:t>
            </a:r>
            <a:r>
              <a:rPr lang="en-US" cap="none" baseline="30000" dirty="0"/>
              <a:t>th</a:t>
            </a:r>
            <a:r>
              <a:rPr lang="en-US" cap="none" dirty="0"/>
              <a:t> century)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0375" y="136801"/>
            <a:ext cx="4635749" cy="656366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562632" y="6054130"/>
            <a:ext cx="20329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err="1">
                <a:latin typeface="Rockwell" charset="0"/>
                <a:ea typeface="Rockwell" charset="0"/>
                <a:cs typeface="Rockwell" charset="0"/>
              </a:rPr>
              <a:t>Dumouza</a:t>
            </a:r>
            <a:r>
              <a:rPr lang="en-US" dirty="0">
                <a:latin typeface="Rockwell" charset="0"/>
                <a:ea typeface="Rockwell" charset="0"/>
                <a:cs typeface="Rockwell" charset="0"/>
              </a:rPr>
              <a:t> (19</a:t>
            </a:r>
            <a:r>
              <a:rPr lang="en-US" baseline="30000" dirty="0">
                <a:latin typeface="Rockwell" charset="0"/>
                <a:ea typeface="Rockwell" charset="0"/>
                <a:cs typeface="Rockwell" charset="0"/>
              </a:rPr>
              <a:t>th</a:t>
            </a:r>
            <a:r>
              <a:rPr lang="en-US" dirty="0">
                <a:latin typeface="Rockwell" charset="0"/>
                <a:ea typeface="Rockwell" charset="0"/>
                <a:cs typeface="Rockwell" charset="0"/>
              </a:rPr>
              <a:t> c.)</a:t>
            </a:r>
          </a:p>
          <a:p>
            <a:pPr algn="r"/>
            <a:r>
              <a:rPr lang="en-US" dirty="0">
                <a:latin typeface="Rockwell" charset="0"/>
                <a:ea typeface="Rockwell" charset="0"/>
                <a:cs typeface="Rockwell" charset="0"/>
              </a:rPr>
              <a:t>Engraving</a:t>
            </a:r>
          </a:p>
        </p:txBody>
      </p:sp>
    </p:spTree>
    <p:extLst>
      <p:ext uri="{BB962C8B-B14F-4D97-AF65-F5344CB8AC3E}">
        <p14:creationId xmlns:p14="http://schemas.microsoft.com/office/powerpoint/2010/main" val="2550167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69134" y="929130"/>
            <a:ext cx="9170095" cy="556524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8144FE8-3C22-FA4B-B04B-6E312346C5D5}"/>
              </a:ext>
            </a:extLst>
          </p:cNvPr>
          <p:cNvSpPr txBox="1">
            <a:spLocks/>
          </p:cNvSpPr>
          <p:nvPr/>
        </p:nvSpPr>
        <p:spPr>
          <a:xfrm>
            <a:off x="2483266" y="184453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cap="none" dirty="0"/>
              <a:t>Itinerary </a:t>
            </a:r>
            <a:r>
              <a:rPr lang="en-US" cap="none" dirty="0"/>
              <a:t>of Benjamin of </a:t>
            </a:r>
            <a:r>
              <a:rPr lang="en-US" cap="none" dirty="0" err="1"/>
              <a:t>Tudela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3787755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Why summarize?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510" y="2106574"/>
            <a:ext cx="9070428" cy="3695136"/>
          </a:xfrm>
        </p:spPr>
        <p:txBody>
          <a:bodyPr/>
          <a:lstStyle/>
          <a:p>
            <a:r>
              <a:rPr lang="en-US" dirty="0"/>
              <a:t>Who is the audience for your writing?</a:t>
            </a:r>
          </a:p>
          <a:p>
            <a:pPr lvl="1"/>
            <a:r>
              <a:rPr lang="en-US" dirty="0"/>
              <a:t>Assume your audience is an intelligent, public reader who is not familiar with your sources</a:t>
            </a:r>
          </a:p>
          <a:p>
            <a:r>
              <a:rPr lang="en-US" dirty="0"/>
              <a:t>Your readers need to know what you are writing about, without having to read the source themselves</a:t>
            </a:r>
          </a:p>
          <a:p>
            <a:r>
              <a:rPr lang="en-US" dirty="0"/>
              <a:t>Not every essay will require a summary, but I am asking you to do so for this course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669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What is a summary?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510" y="2106573"/>
            <a:ext cx="9070428" cy="4315247"/>
          </a:xfrm>
        </p:spPr>
        <p:txBody>
          <a:bodyPr>
            <a:normAutofit/>
          </a:bodyPr>
          <a:lstStyle/>
          <a:p>
            <a:r>
              <a:rPr lang="en-US" dirty="0"/>
              <a:t>An accurate representation of the source in your own words</a:t>
            </a:r>
          </a:p>
          <a:p>
            <a:r>
              <a:rPr lang="en-US" dirty="0"/>
              <a:t>Objectively represents the source</a:t>
            </a:r>
          </a:p>
          <a:p>
            <a:pPr lvl="1"/>
            <a:r>
              <a:rPr lang="en-US" dirty="0"/>
              <a:t>Even if you disagree with the author’s point, the summary does not reflect this. </a:t>
            </a:r>
          </a:p>
          <a:p>
            <a:pPr lvl="1"/>
            <a:r>
              <a:rPr lang="en-US" dirty="0"/>
              <a:t>Instead, use neutral terms such as ‘argue’, ‘describe’, ‘state’, ‘explain’, etc.</a:t>
            </a:r>
          </a:p>
          <a:p>
            <a:r>
              <a:rPr lang="en-US" dirty="0"/>
              <a:t>Does not interpret or analyze. That will come later in your essay</a:t>
            </a:r>
          </a:p>
          <a:p>
            <a:r>
              <a:rPr lang="en-US" dirty="0"/>
              <a:t>Contains only elements of the source that are important for your readers’ understanding of the source and for your essay as a whole.</a:t>
            </a:r>
          </a:p>
          <a:p>
            <a:pPr lvl="1"/>
            <a:r>
              <a:rPr lang="en-US" dirty="0"/>
              <a:t>You may choose to exclude certain parts of the source from your summary</a:t>
            </a:r>
          </a:p>
          <a:p>
            <a:pPr lvl="1"/>
            <a:r>
              <a:rPr lang="en-US" dirty="0"/>
              <a:t>As your essay progresses, you will need to return to your summary and make sure the elements you mention are included.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978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Summarizing the Itinerary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510" y="2106573"/>
            <a:ext cx="9070428" cy="4315247"/>
          </a:xfrm>
        </p:spPr>
        <p:txBody>
          <a:bodyPr>
            <a:normAutofit/>
          </a:bodyPr>
          <a:lstStyle/>
          <a:p>
            <a:r>
              <a:rPr lang="en-US" dirty="0"/>
              <a:t>What elements might you include in a summary of the </a:t>
            </a:r>
            <a:r>
              <a:rPr lang="en-US" i="1" dirty="0"/>
              <a:t>Itinerary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Literal description of his itinerary (brief!)</a:t>
            </a:r>
          </a:p>
          <a:p>
            <a:pPr lvl="1"/>
            <a:r>
              <a:rPr lang="en-US" dirty="0"/>
              <a:t>Recurring themes of the text</a:t>
            </a:r>
          </a:p>
          <a:p>
            <a:pPr lvl="1"/>
            <a:r>
              <a:rPr lang="en-US" dirty="0"/>
              <a:t>Elements/ideas that Benjamin continuously focuses on</a:t>
            </a:r>
          </a:p>
          <a:p>
            <a:pPr lvl="1"/>
            <a:r>
              <a:rPr lang="en-US" dirty="0"/>
              <a:t>Important specific moments</a:t>
            </a:r>
          </a:p>
          <a:p>
            <a:pPr lvl="1"/>
            <a:r>
              <a:rPr lang="en-US" dirty="0"/>
              <a:t>Brief quotations to add flavor to the summary</a:t>
            </a:r>
          </a:p>
          <a:p>
            <a:endParaRPr lang="en-US" dirty="0"/>
          </a:p>
          <a:p>
            <a:r>
              <a:rPr lang="en-US" dirty="0"/>
              <a:t>Try to strike a balance between the general and the specific</a:t>
            </a:r>
          </a:p>
          <a:p>
            <a:r>
              <a:rPr lang="en-US" dirty="0"/>
              <a:t>And between the narrative and the thematic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62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First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509" y="2106573"/>
            <a:ext cx="9311681" cy="4315247"/>
          </a:xfrm>
        </p:spPr>
        <p:txBody>
          <a:bodyPr>
            <a:normAutofit/>
          </a:bodyPr>
          <a:lstStyle/>
          <a:p>
            <a:r>
              <a:rPr lang="en-US" dirty="0"/>
              <a:t>The first sentence of your essay is very important, as it situates your reader for the essay as a whole</a:t>
            </a:r>
          </a:p>
          <a:p>
            <a:r>
              <a:rPr lang="en-US" dirty="0"/>
              <a:t>It should probably include:</a:t>
            </a:r>
          </a:p>
          <a:p>
            <a:pPr lvl="1"/>
            <a:r>
              <a:rPr lang="en-US" dirty="0"/>
              <a:t>Full name of the author</a:t>
            </a:r>
          </a:p>
          <a:p>
            <a:pPr lvl="1"/>
            <a:r>
              <a:rPr lang="en-US" dirty="0"/>
              <a:t>Title of the source</a:t>
            </a:r>
          </a:p>
          <a:p>
            <a:pPr lvl="1"/>
            <a:r>
              <a:rPr lang="en-US" dirty="0"/>
              <a:t>Approximate date of the author or text</a:t>
            </a:r>
          </a:p>
          <a:p>
            <a:pPr lvl="1"/>
            <a:r>
              <a:rPr lang="en-US" dirty="0"/>
              <a:t>Genre of the source (letter, article, poem, travelogue)</a:t>
            </a:r>
          </a:p>
          <a:p>
            <a:pPr lvl="1"/>
            <a:r>
              <a:rPr lang="en-US" dirty="0"/>
              <a:t>A brief statement describing what the source is about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03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First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3903" y="2096064"/>
            <a:ext cx="7914290" cy="36951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the </a:t>
            </a:r>
            <a:r>
              <a:rPr lang="en-US" i="1" dirty="0"/>
              <a:t>Itinerary,</a:t>
            </a:r>
            <a:r>
              <a:rPr lang="en-US" dirty="0"/>
              <a:t> Benjamin of </a:t>
            </a:r>
            <a:r>
              <a:rPr lang="en-US" dirty="0" err="1"/>
              <a:t>Tudela</a:t>
            </a:r>
            <a:r>
              <a:rPr lang="en-US" dirty="0"/>
              <a:t> describes his travels around the Mediterranean.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355360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First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3903" y="2096064"/>
            <a:ext cx="7914290" cy="36951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his </a:t>
            </a:r>
            <a:r>
              <a:rPr lang="en-US" i="1" dirty="0"/>
              <a:t>Itinerary</a:t>
            </a:r>
            <a:r>
              <a:rPr lang="en-US" dirty="0"/>
              <a:t>, Benjamin of </a:t>
            </a:r>
            <a:r>
              <a:rPr lang="en-US" dirty="0" err="1"/>
              <a:t>Tudela</a:t>
            </a:r>
            <a:r>
              <a:rPr lang="en-US" dirty="0"/>
              <a:t>, a Jew from Navarre in northern Spain, “journeyed first from my native town to the city of </a:t>
            </a:r>
            <a:r>
              <a:rPr lang="en-US" dirty="0" err="1"/>
              <a:t>Sargossa</a:t>
            </a:r>
            <a:r>
              <a:rPr lang="en-US" dirty="0"/>
              <a:t>, and thence by way of the </a:t>
            </a:r>
            <a:r>
              <a:rPr lang="en-US" dirty="0" err="1"/>
              <a:t>Riber</a:t>
            </a:r>
            <a:r>
              <a:rPr lang="en-US" dirty="0"/>
              <a:t> </a:t>
            </a:r>
            <a:r>
              <a:rPr lang="en-US" dirty="0" err="1"/>
              <a:t>Elbro</a:t>
            </a:r>
            <a:r>
              <a:rPr lang="en-US" dirty="0"/>
              <a:t> to </a:t>
            </a:r>
            <a:r>
              <a:rPr lang="en-US" dirty="0" err="1"/>
              <a:t>Tortosa</a:t>
            </a:r>
            <a:r>
              <a:rPr lang="en-US" dirty="0"/>
              <a:t>” (59).</a:t>
            </a:r>
          </a:p>
        </p:txBody>
      </p:sp>
    </p:spTree>
    <p:extLst>
      <p:ext uri="{BB962C8B-B14F-4D97-AF65-F5344CB8AC3E}">
        <p14:creationId xmlns:p14="http://schemas.microsoft.com/office/powerpoint/2010/main" val="42255526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2316</TotalTime>
  <Words>452</Words>
  <Application>Microsoft Macintosh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Bookman Old Style</vt:lpstr>
      <vt:lpstr>Calibri</vt:lpstr>
      <vt:lpstr>Rockwell</vt:lpstr>
      <vt:lpstr>Damask</vt:lpstr>
      <vt:lpstr>Benjamin of Tudela Itinerary</vt:lpstr>
      <vt:lpstr>PowerPoint Presentation</vt:lpstr>
      <vt:lpstr>PowerPoint Presentation</vt:lpstr>
      <vt:lpstr>Summary  Why summarize?</vt:lpstr>
      <vt:lpstr>Summary  What is a summary?</vt:lpstr>
      <vt:lpstr>Summary  Summarizing the Itinerary</vt:lpstr>
      <vt:lpstr>Summary  First sentence</vt:lpstr>
      <vt:lpstr>Summary  First Sentence</vt:lpstr>
      <vt:lpstr>Summary  First Sentence</vt:lpstr>
      <vt:lpstr>Summary  First Sentence</vt:lpstr>
      <vt:lpstr>Summary  First Sentence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Roman Cities</dc:title>
  <dc:creator>Nathan Daniels</dc:creator>
  <cp:lastModifiedBy>Nathan Daniels</cp:lastModifiedBy>
  <cp:revision>51</cp:revision>
  <dcterms:created xsi:type="dcterms:W3CDTF">2017-02-02T03:45:22Z</dcterms:created>
  <dcterms:modified xsi:type="dcterms:W3CDTF">2019-09-05T12:18:38Z</dcterms:modified>
</cp:coreProperties>
</file>

<file path=docProps/thumbnail.jpeg>
</file>